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6"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fr-FR" smtClean="0"/>
              <a:t>Modifiez le style du titre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fr-F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691024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E1F7AD85-B449-4817-AFE0-61B208067753}" type="datetimeFigureOut">
              <a:rPr lang="fr-FR" smtClean="0"/>
              <a:t>31/12/2018</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3333004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re et légen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fr-FR" smtClean="0"/>
              <a:t>Modifiez le style du titre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9244790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tion avec légende">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fr-FR" smtClean="0"/>
              <a:t>Modifiez le style du titre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1867527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e no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35562041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1F7AD85-B449-4817-AFE0-61B208067753}" type="datetimeFigureOut">
              <a:rPr lang="fr-FR" smtClean="0"/>
              <a:t>31/12/2018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42555797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1F7AD85-B449-4817-AFE0-61B208067753}" type="datetimeFigureOut">
              <a:rPr lang="fr-FR" smtClean="0"/>
              <a:t>31/12/2018</a:t>
            </a:fld>
            <a:endParaRPr lang="fr-FR"/>
          </a:p>
        </p:txBody>
      </p:sp>
      <p:sp>
        <p:nvSpPr>
          <p:cNvPr id="8" name="Footer Placeholder 7"/>
          <p:cNvSpPr>
            <a:spLocks noGrp="1"/>
          </p:cNvSpPr>
          <p:nvPr>
            <p:ph type="ftr" sz="quarter" idx="11"/>
          </p:nvPr>
        </p:nvSpPr>
        <p:spPr>
          <a:xfrm>
            <a:off x="561111" y="6391838"/>
            <a:ext cx="3644282" cy="304801"/>
          </a:xfrm>
        </p:spPr>
        <p:txBody>
          <a:bodyPr/>
          <a:lstStyle/>
          <a:p>
            <a:endParaRPr lang="fr-FR"/>
          </a:p>
        </p:txBody>
      </p:sp>
      <p:sp>
        <p:nvSpPr>
          <p:cNvPr id="9" name="Slide Number Placeholder 8"/>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716646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5203277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436443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875755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E1F7AD85-B449-4817-AFE0-61B208067753}" type="datetimeFigureOut">
              <a:rPr lang="fr-FR" smtClean="0"/>
              <a:t>31/12/2018</a:t>
            </a:fld>
            <a:endParaRPr lang="fr-FR"/>
          </a:p>
        </p:txBody>
      </p:sp>
      <p:sp>
        <p:nvSpPr>
          <p:cNvPr id="5" name="Footer Placeholder 4"/>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1708757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1F7AD85-B449-4817-AFE0-61B208067753}" type="datetimeFigureOut">
              <a:rPr lang="fr-FR" smtClean="0"/>
              <a:t>31/12/2018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725507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E1F7AD85-B449-4817-AFE0-61B208067753}" type="datetimeFigureOut">
              <a:rPr lang="fr-FR" smtClean="0"/>
              <a:t>31/12/2018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3935686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E1F7AD85-B449-4817-AFE0-61B208067753}" type="datetimeFigureOut">
              <a:rPr lang="fr-FR" smtClean="0"/>
              <a:t>31/12/2018</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1343825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F7AD85-B449-4817-AFE0-61B208067753}" type="datetimeFigureOut">
              <a:rPr lang="fr-FR" smtClean="0"/>
              <a:t>31/12/2018</a:t>
            </a:fld>
            <a:endParaRPr lang="fr-FR"/>
          </a:p>
        </p:txBody>
      </p:sp>
      <p:sp>
        <p:nvSpPr>
          <p:cNvPr id="3" name="Footer Placeholder 2"/>
          <p:cNvSpPr>
            <a:spLocks noGrp="1"/>
          </p:cNvSpPr>
          <p:nvPr>
            <p:ph type="ftr" sz="quarter" idx="11"/>
          </p:nvPr>
        </p:nvSpPr>
        <p:spPr/>
        <p:txBody>
          <a:bodyPr/>
          <a:lstStyle/>
          <a:p>
            <a:endParaRPr lang="fr-F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470545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fr-FR" smtClean="0"/>
              <a:t>Modifiez le style du titre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E1F7AD85-B449-4817-AFE0-61B208067753}" type="datetimeFigureOut">
              <a:rPr lang="fr-FR" smtClean="0"/>
              <a:t>31/12/2018</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955883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E1F7AD85-B449-4817-AFE0-61B208067753}" type="datetimeFigureOut">
              <a:rPr lang="fr-FR" smtClean="0"/>
              <a:t>31/12/2018</a:t>
            </a:fld>
            <a:endParaRPr lang="fr-FR"/>
          </a:p>
        </p:txBody>
      </p:sp>
      <p:sp>
        <p:nvSpPr>
          <p:cNvPr id="6" name="Footer Placeholder 5"/>
          <p:cNvSpPr>
            <a:spLocks noGrp="1"/>
          </p:cNvSpPr>
          <p:nvPr>
            <p:ph type="ftr" sz="quarter" idx="11"/>
          </p:nvPr>
        </p:nvSpPr>
        <p:spPr/>
        <p:txBody>
          <a:bodyPr/>
          <a:lstStyle/>
          <a:p>
            <a:endParaRPr lang="fr-F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5D642D-5F35-49A8-A336-3948F8A5BF40}" type="slidenum">
              <a:rPr lang="fr-FR" smtClean="0"/>
              <a:t>‹N°›</a:t>
            </a:fld>
            <a:endParaRPr lang="fr-FR"/>
          </a:p>
        </p:txBody>
      </p:sp>
    </p:spTree>
    <p:extLst>
      <p:ext uri="{BB962C8B-B14F-4D97-AF65-F5344CB8AC3E}">
        <p14:creationId xmlns:p14="http://schemas.microsoft.com/office/powerpoint/2010/main" val="2254294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1F7AD85-B449-4817-AFE0-61B208067753}" type="datetimeFigureOut">
              <a:rPr lang="fr-FR" smtClean="0"/>
              <a:t>31/12/2018</a:t>
            </a:fld>
            <a:endParaRPr lang="fr-F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fr-F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65D642D-5F35-49A8-A336-3948F8A5BF40}" type="slidenum">
              <a:rPr lang="fr-FR" smtClean="0"/>
              <a:t>‹N°›</a:t>
            </a:fld>
            <a:endParaRPr lang="fr-FR"/>
          </a:p>
        </p:txBody>
      </p:sp>
    </p:spTree>
    <p:extLst>
      <p:ext uri="{BB962C8B-B14F-4D97-AF65-F5344CB8AC3E}">
        <p14:creationId xmlns:p14="http://schemas.microsoft.com/office/powerpoint/2010/main" val="5261457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154955" y="1519707"/>
            <a:ext cx="8825658" cy="3257674"/>
          </a:xfrm>
        </p:spPr>
        <p:txBody>
          <a:bodyPr/>
          <a:lstStyle/>
          <a:p>
            <a:r>
              <a:rPr lang="fr-FR" sz="7200" dirty="0" smtClean="0"/>
              <a:t>A Trip to PARIS</a:t>
            </a:r>
            <a:br>
              <a:rPr lang="fr-FR" sz="7200" dirty="0" smtClean="0"/>
            </a:br>
            <a:endParaRPr lang="fr-FR" sz="7200" dirty="0"/>
          </a:p>
        </p:txBody>
      </p:sp>
      <p:sp>
        <p:nvSpPr>
          <p:cNvPr id="3" name="Sous-titre 2"/>
          <p:cNvSpPr>
            <a:spLocks noGrp="1"/>
          </p:cNvSpPr>
          <p:nvPr>
            <p:ph type="subTitle" idx="1"/>
          </p:nvPr>
        </p:nvSpPr>
        <p:spPr>
          <a:xfrm>
            <a:off x="1154955" y="3554672"/>
            <a:ext cx="8825658" cy="1493846"/>
          </a:xfrm>
        </p:spPr>
        <p:txBody>
          <a:bodyPr>
            <a:normAutofit/>
          </a:bodyPr>
          <a:lstStyle/>
          <a:p>
            <a:r>
              <a:rPr lang="fr-FR" sz="2400" b="1" dirty="0" err="1" smtClean="0"/>
              <a:t>Analyzing</a:t>
            </a:r>
            <a:r>
              <a:rPr lang="fr-FR" sz="2400" b="1" dirty="0" smtClean="0"/>
              <a:t> </a:t>
            </a:r>
            <a:r>
              <a:rPr lang="fr-FR" sz="2400" b="1" dirty="0"/>
              <a:t>and </a:t>
            </a:r>
            <a:r>
              <a:rPr lang="fr-FR" sz="2400" b="1" dirty="0" err="1" smtClean="0"/>
              <a:t>Clustering</a:t>
            </a:r>
            <a:r>
              <a:rPr lang="en-US" sz="2400" b="1" dirty="0" smtClean="0"/>
              <a:t> Paris Neighborhoods</a:t>
            </a:r>
          </a:p>
          <a:p>
            <a:r>
              <a:rPr lang="fr-FR" sz="2400" dirty="0" smtClean="0">
                <a:solidFill>
                  <a:schemeClr val="bg1"/>
                </a:solidFill>
              </a:rPr>
              <a:t>By : Mohammed Jaber EL FILALI</a:t>
            </a:r>
            <a:endParaRPr lang="fr-FR" sz="2400" dirty="0">
              <a:solidFill>
                <a:schemeClr val="bg1"/>
              </a:solidFill>
            </a:endParaRPr>
          </a:p>
        </p:txBody>
      </p:sp>
    </p:spTree>
    <p:extLst>
      <p:ext uri="{BB962C8B-B14F-4D97-AF65-F5344CB8AC3E}">
        <p14:creationId xmlns:p14="http://schemas.microsoft.com/office/powerpoint/2010/main" val="1347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err="1" smtClean="0"/>
              <a:t>Fourth</a:t>
            </a:r>
            <a:r>
              <a:rPr lang="fr-FR" b="1" dirty="0" smtClean="0"/>
              <a:t> Cluster</a:t>
            </a:r>
            <a:endParaRPr lang="fr-FR" b="1" dirty="0"/>
          </a:p>
        </p:txBody>
      </p:sp>
      <p:pic>
        <p:nvPicPr>
          <p:cNvPr id="5" name="Image 4"/>
          <p:cNvPicPr>
            <a:picLocks noChangeAspect="1"/>
          </p:cNvPicPr>
          <p:nvPr/>
        </p:nvPicPr>
        <p:blipFill rotWithShape="1">
          <a:blip r:embed="rId2"/>
          <a:srcRect l="36761" t="29474" r="43908" b="13785"/>
          <a:stretch/>
        </p:blipFill>
        <p:spPr>
          <a:xfrm>
            <a:off x="4314422" y="2603500"/>
            <a:ext cx="3000778" cy="4082141"/>
          </a:xfrm>
          <a:prstGeom prst="rect">
            <a:avLst/>
          </a:prstGeom>
        </p:spPr>
      </p:pic>
    </p:spTree>
    <p:extLst>
      <p:ext uri="{BB962C8B-B14F-4D97-AF65-F5344CB8AC3E}">
        <p14:creationId xmlns:p14="http://schemas.microsoft.com/office/powerpoint/2010/main" val="1629746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err="1" smtClean="0"/>
              <a:t>Fifth</a:t>
            </a:r>
            <a:r>
              <a:rPr lang="fr-FR" b="1" dirty="0" smtClean="0"/>
              <a:t> Cluster</a:t>
            </a:r>
            <a:endParaRPr lang="fr-FR" b="1" dirty="0"/>
          </a:p>
        </p:txBody>
      </p:sp>
      <p:pic>
        <p:nvPicPr>
          <p:cNvPr id="4" name="Image 3"/>
          <p:cNvPicPr>
            <a:picLocks noChangeAspect="1"/>
          </p:cNvPicPr>
          <p:nvPr/>
        </p:nvPicPr>
        <p:blipFill rotWithShape="1">
          <a:blip r:embed="rId2"/>
          <a:srcRect l="36233" t="60662" r="47394" b="15288"/>
          <a:stretch/>
        </p:blipFill>
        <p:spPr>
          <a:xfrm>
            <a:off x="4069724" y="3020602"/>
            <a:ext cx="3631841" cy="2999198"/>
          </a:xfrm>
          <a:prstGeom prst="rect">
            <a:avLst/>
          </a:prstGeom>
        </p:spPr>
      </p:pic>
    </p:spTree>
    <p:extLst>
      <p:ext uri="{BB962C8B-B14F-4D97-AF65-F5344CB8AC3E}">
        <p14:creationId xmlns:p14="http://schemas.microsoft.com/office/powerpoint/2010/main" val="2334609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err="1" smtClean="0"/>
              <a:t>Sixth</a:t>
            </a:r>
            <a:r>
              <a:rPr lang="fr-FR" b="1" dirty="0" smtClean="0"/>
              <a:t> Cluster</a:t>
            </a:r>
            <a:endParaRPr lang="fr-FR" b="1" dirty="0"/>
          </a:p>
        </p:txBody>
      </p:sp>
      <p:pic>
        <p:nvPicPr>
          <p:cNvPr id="5" name="Image 4"/>
          <p:cNvPicPr>
            <a:picLocks noChangeAspect="1"/>
          </p:cNvPicPr>
          <p:nvPr/>
        </p:nvPicPr>
        <p:blipFill rotWithShape="1">
          <a:blip r:embed="rId2"/>
          <a:srcRect l="36443" t="43001" r="21620" b="21300"/>
          <a:stretch/>
        </p:blipFill>
        <p:spPr>
          <a:xfrm>
            <a:off x="2290404" y="2949262"/>
            <a:ext cx="7265719" cy="3477296"/>
          </a:xfrm>
          <a:prstGeom prst="rect">
            <a:avLst/>
          </a:prstGeom>
        </p:spPr>
      </p:pic>
    </p:spTree>
    <p:extLst>
      <p:ext uri="{BB962C8B-B14F-4D97-AF65-F5344CB8AC3E}">
        <p14:creationId xmlns:p14="http://schemas.microsoft.com/office/powerpoint/2010/main" val="491865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Tips </a:t>
            </a:r>
            <a:endParaRPr lang="fr-FR" dirty="0"/>
          </a:p>
        </p:txBody>
      </p:sp>
      <p:sp>
        <p:nvSpPr>
          <p:cNvPr id="5" name="Espace réservé du contenu 4"/>
          <p:cNvSpPr>
            <a:spLocks noGrp="1"/>
          </p:cNvSpPr>
          <p:nvPr>
            <p:ph idx="1"/>
          </p:nvPr>
        </p:nvSpPr>
        <p:spPr>
          <a:xfrm>
            <a:off x="1090708" y="2423196"/>
            <a:ext cx="8825659" cy="3416300"/>
          </a:xfrm>
        </p:spPr>
        <p:txBody>
          <a:bodyPr/>
          <a:lstStyle/>
          <a:p>
            <a:r>
              <a:rPr lang="fr-FR" dirty="0" smtClean="0"/>
              <a:t>A world cloud </a:t>
            </a:r>
            <a:r>
              <a:rPr lang="fr-FR" dirty="0" err="1" smtClean="0"/>
              <a:t>that</a:t>
            </a:r>
            <a:r>
              <a:rPr lang="fr-FR" dirty="0" smtClean="0"/>
              <a:t> </a:t>
            </a:r>
            <a:r>
              <a:rPr lang="fr-FR" dirty="0" err="1" smtClean="0"/>
              <a:t>represents</a:t>
            </a:r>
            <a:r>
              <a:rPr lang="fr-FR" dirty="0" smtClean="0"/>
              <a:t> the </a:t>
            </a:r>
            <a:r>
              <a:rPr lang="fr-FR" dirty="0" err="1" smtClean="0"/>
              <a:t>most</a:t>
            </a:r>
            <a:r>
              <a:rPr lang="fr-FR" dirty="0" smtClean="0"/>
              <a:t> </a:t>
            </a:r>
            <a:r>
              <a:rPr lang="fr-FR" dirty="0" err="1" smtClean="0"/>
              <a:t>used</a:t>
            </a:r>
            <a:r>
              <a:rPr lang="fr-FR" dirty="0" smtClean="0"/>
              <a:t> </a:t>
            </a:r>
            <a:r>
              <a:rPr lang="fr-FR" dirty="0" err="1" smtClean="0"/>
              <a:t>word</a:t>
            </a:r>
            <a:r>
              <a:rPr lang="fr-FR" dirty="0" smtClean="0"/>
              <a:t> in </a:t>
            </a:r>
            <a:r>
              <a:rPr lang="fr-FR" dirty="0" err="1" smtClean="0"/>
              <a:t>tips</a:t>
            </a:r>
            <a:r>
              <a:rPr lang="fr-FR" dirty="0" smtClean="0"/>
              <a:t> about the </a:t>
            </a:r>
            <a:r>
              <a:rPr lang="fr-FR" dirty="0" err="1" smtClean="0"/>
              <a:t>different</a:t>
            </a:r>
            <a:r>
              <a:rPr lang="fr-FR" dirty="0" smtClean="0"/>
              <a:t> venues in </a:t>
            </a:r>
            <a:r>
              <a:rPr lang="fr-FR" dirty="0" err="1" smtClean="0"/>
              <a:t>our</a:t>
            </a:r>
            <a:r>
              <a:rPr lang="fr-FR" dirty="0" smtClean="0"/>
              <a:t> </a:t>
            </a:r>
            <a:r>
              <a:rPr lang="fr-FR" dirty="0" err="1" smtClean="0"/>
              <a:t>neighborhoods</a:t>
            </a:r>
            <a:endParaRPr lang="fr-FR" dirty="0"/>
          </a:p>
        </p:txBody>
      </p:sp>
      <p:pic>
        <p:nvPicPr>
          <p:cNvPr id="6" name="Image 5"/>
          <p:cNvPicPr>
            <a:picLocks noChangeAspect="1"/>
          </p:cNvPicPr>
          <p:nvPr/>
        </p:nvPicPr>
        <p:blipFill rotWithShape="1">
          <a:blip r:embed="rId2"/>
          <a:srcRect l="33275" t="31728" r="11268" b="18107"/>
          <a:stretch/>
        </p:blipFill>
        <p:spPr>
          <a:xfrm>
            <a:off x="3154959" y="3143400"/>
            <a:ext cx="6761408" cy="3438660"/>
          </a:xfrm>
          <a:prstGeom prst="rect">
            <a:avLst/>
          </a:prstGeom>
        </p:spPr>
      </p:pic>
    </p:spTree>
    <p:extLst>
      <p:ext uri="{BB962C8B-B14F-4D97-AF65-F5344CB8AC3E}">
        <p14:creationId xmlns:p14="http://schemas.microsoft.com/office/powerpoint/2010/main" val="1521587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Discussion</a:t>
            </a:r>
            <a:endParaRPr lang="fr-FR" dirty="0"/>
          </a:p>
        </p:txBody>
      </p:sp>
      <p:sp>
        <p:nvSpPr>
          <p:cNvPr id="3" name="Espace réservé du contenu 2"/>
          <p:cNvSpPr>
            <a:spLocks noGrp="1"/>
          </p:cNvSpPr>
          <p:nvPr>
            <p:ph idx="1"/>
          </p:nvPr>
        </p:nvSpPr>
        <p:spPr>
          <a:xfrm>
            <a:off x="1901928" y="3221686"/>
            <a:ext cx="8825659" cy="3416300"/>
          </a:xfrm>
        </p:spPr>
        <p:txBody>
          <a:bodyPr/>
          <a:lstStyle/>
          <a:p>
            <a:pPr>
              <a:lnSpc>
                <a:spcPct val="150000"/>
              </a:lnSpc>
            </a:pPr>
            <a:r>
              <a:rPr lang="en-US" dirty="0"/>
              <a:t>Through this work of analysis, machine learning and visualization, I can say that I've got the best out of the neighborhoods of Paris, so the agency has now a large amount of good venues from different categories and that they will for sure satisfy their clients.</a:t>
            </a:r>
            <a:endParaRPr lang="fr-FR" dirty="0"/>
          </a:p>
        </p:txBody>
      </p:sp>
    </p:spTree>
    <p:extLst>
      <p:ext uri="{BB962C8B-B14F-4D97-AF65-F5344CB8AC3E}">
        <p14:creationId xmlns:p14="http://schemas.microsoft.com/office/powerpoint/2010/main" val="3883667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a:t>
            </a:r>
            <a:endParaRPr lang="fr-FR" dirty="0"/>
          </a:p>
        </p:txBody>
      </p:sp>
      <p:sp>
        <p:nvSpPr>
          <p:cNvPr id="3" name="Espace réservé du contenu 2"/>
          <p:cNvSpPr>
            <a:spLocks noGrp="1"/>
          </p:cNvSpPr>
          <p:nvPr>
            <p:ph idx="1"/>
          </p:nvPr>
        </p:nvSpPr>
        <p:spPr>
          <a:xfrm>
            <a:off x="1889050" y="2912593"/>
            <a:ext cx="8825659" cy="3416300"/>
          </a:xfrm>
        </p:spPr>
        <p:txBody>
          <a:bodyPr/>
          <a:lstStyle/>
          <a:p>
            <a:pPr>
              <a:lnSpc>
                <a:spcPct val="150000"/>
              </a:lnSpc>
            </a:pPr>
            <a:r>
              <a:rPr lang="en-US" dirty="0"/>
              <a:t>Paris is a great city, the city of light, a dream place for many to visit, that's why this agency had the idea to organize a trip for its customers, and through data science I was able to get the best venues and characterize each one of them.  </a:t>
            </a:r>
            <a:endParaRPr lang="en-US" dirty="0" smtClean="0"/>
          </a:p>
          <a:p>
            <a:pPr>
              <a:lnSpc>
                <a:spcPct val="150000"/>
              </a:lnSpc>
            </a:pPr>
            <a:r>
              <a:rPr lang="en-US" dirty="0" smtClean="0"/>
              <a:t>What </a:t>
            </a:r>
            <a:r>
              <a:rPr lang="en-US" dirty="0"/>
              <a:t>I can say is that companies should invest more in data science, and rely on it to answer their business questions mostly about the future because it can give great results and gain.</a:t>
            </a:r>
            <a:endParaRPr lang="fr-FR" dirty="0"/>
          </a:p>
        </p:txBody>
      </p:sp>
    </p:spTree>
    <p:extLst>
      <p:ext uri="{BB962C8B-B14F-4D97-AF65-F5344CB8AC3E}">
        <p14:creationId xmlns:p14="http://schemas.microsoft.com/office/powerpoint/2010/main" val="1682793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z="4400" dirty="0" smtClean="0"/>
              <a:t>Plan</a:t>
            </a:r>
            <a:endParaRPr lang="fr-FR" sz="4400" dirty="0"/>
          </a:p>
        </p:txBody>
      </p:sp>
      <p:sp>
        <p:nvSpPr>
          <p:cNvPr id="3" name="Espace réservé du contenu 2"/>
          <p:cNvSpPr>
            <a:spLocks noGrp="1"/>
          </p:cNvSpPr>
          <p:nvPr>
            <p:ph idx="1"/>
          </p:nvPr>
        </p:nvSpPr>
        <p:spPr/>
        <p:txBody>
          <a:bodyPr>
            <a:normAutofit/>
          </a:bodyPr>
          <a:lstStyle/>
          <a:p>
            <a:r>
              <a:rPr lang="fr-FR" sz="2800" dirty="0" smtClean="0"/>
              <a:t>Business </a:t>
            </a:r>
            <a:r>
              <a:rPr lang="fr-FR" sz="2800" dirty="0" err="1" smtClean="0"/>
              <a:t>Problem</a:t>
            </a:r>
            <a:endParaRPr lang="fr-FR" sz="2800" dirty="0" smtClean="0"/>
          </a:p>
          <a:p>
            <a:r>
              <a:rPr lang="fr-FR" sz="2800" dirty="0" smtClean="0"/>
              <a:t>Data Description</a:t>
            </a:r>
          </a:p>
          <a:p>
            <a:r>
              <a:rPr lang="fr-FR" sz="2800" dirty="0" err="1" smtClean="0"/>
              <a:t>Methodology</a:t>
            </a:r>
            <a:endParaRPr lang="fr-FR" sz="2800" dirty="0" smtClean="0"/>
          </a:p>
          <a:p>
            <a:r>
              <a:rPr lang="fr-FR" sz="2800" dirty="0" err="1" smtClean="0"/>
              <a:t>Results</a:t>
            </a:r>
            <a:endParaRPr lang="fr-FR" sz="2800" dirty="0" smtClean="0"/>
          </a:p>
          <a:p>
            <a:r>
              <a:rPr lang="fr-FR" sz="2800" dirty="0" smtClean="0"/>
              <a:t>Discussion</a:t>
            </a:r>
          </a:p>
          <a:p>
            <a:r>
              <a:rPr lang="fr-FR" sz="2800" dirty="0" smtClean="0"/>
              <a:t>Conclusion</a:t>
            </a:r>
          </a:p>
          <a:p>
            <a:pPr marL="0" indent="0">
              <a:buNone/>
            </a:pPr>
            <a:endParaRPr lang="fr-FR" dirty="0"/>
          </a:p>
        </p:txBody>
      </p:sp>
    </p:spTree>
    <p:extLst>
      <p:ext uri="{BB962C8B-B14F-4D97-AF65-F5344CB8AC3E}">
        <p14:creationId xmlns:p14="http://schemas.microsoft.com/office/powerpoint/2010/main" val="4055198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Business </a:t>
            </a:r>
            <a:r>
              <a:rPr lang="fr-FR" dirty="0" err="1" smtClean="0"/>
              <a:t>Problem</a:t>
            </a:r>
            <a:endParaRPr lang="fr-FR" dirty="0"/>
          </a:p>
        </p:txBody>
      </p:sp>
      <p:sp>
        <p:nvSpPr>
          <p:cNvPr id="3" name="Espace réservé du contenu 2"/>
          <p:cNvSpPr>
            <a:spLocks noGrp="1"/>
          </p:cNvSpPr>
          <p:nvPr>
            <p:ph idx="1"/>
          </p:nvPr>
        </p:nvSpPr>
        <p:spPr/>
        <p:txBody>
          <a:bodyPr/>
          <a:lstStyle/>
          <a:p>
            <a:r>
              <a:rPr lang="en-US" dirty="0"/>
              <a:t>A travelling agency plans to organize their first trip to France, and they plan to start with the capital, Paris.</a:t>
            </a:r>
          </a:p>
          <a:p>
            <a:r>
              <a:rPr lang="en-US" dirty="0"/>
              <a:t>In order to satisfy their clients, the agency is looking for what neighborhoods to visit, their characteristics, and the top venues in these </a:t>
            </a:r>
            <a:r>
              <a:rPr lang="en-US" dirty="0" smtClean="0"/>
              <a:t>neighborhoods. Mostly</a:t>
            </a:r>
            <a:r>
              <a:rPr lang="en-US" dirty="0"/>
              <a:t>, the agency focuses on </a:t>
            </a:r>
            <a:r>
              <a:rPr lang="en-US" b="1" dirty="0" smtClean="0"/>
              <a:t>Hotels</a:t>
            </a:r>
            <a:r>
              <a:rPr lang="en-US" b="1" dirty="0"/>
              <a:t>, some types of Restaurants, Museums, Parks, Shops, Sites, Plazas, and Monuments</a:t>
            </a:r>
            <a:r>
              <a:rPr lang="en-US" dirty="0" smtClean="0"/>
              <a:t>. </a:t>
            </a:r>
            <a:endParaRPr lang="en-US" dirty="0"/>
          </a:p>
          <a:p>
            <a:endParaRPr lang="en-US" b="1" dirty="0" smtClean="0"/>
          </a:p>
          <a:p>
            <a:r>
              <a:rPr lang="en-US" b="1" dirty="0" smtClean="0"/>
              <a:t>Q: </a:t>
            </a:r>
            <a:r>
              <a:rPr lang="en-US" dirty="0"/>
              <a:t>So, what are the neighborhoods and venues that the agency should visit to satisfy their customers, and what are their characteristics ?</a:t>
            </a:r>
            <a:endParaRPr lang="fr-FR" dirty="0"/>
          </a:p>
        </p:txBody>
      </p:sp>
    </p:spTree>
    <p:extLst>
      <p:ext uri="{BB962C8B-B14F-4D97-AF65-F5344CB8AC3E}">
        <p14:creationId xmlns:p14="http://schemas.microsoft.com/office/powerpoint/2010/main" val="3469774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Data Description</a:t>
            </a:r>
            <a:endParaRPr lang="fr-FR" dirty="0"/>
          </a:p>
        </p:txBody>
      </p:sp>
      <p:sp>
        <p:nvSpPr>
          <p:cNvPr id="3" name="Espace réservé du contenu 2"/>
          <p:cNvSpPr>
            <a:spLocks noGrp="1"/>
          </p:cNvSpPr>
          <p:nvPr>
            <p:ph idx="1"/>
          </p:nvPr>
        </p:nvSpPr>
        <p:spPr>
          <a:xfrm>
            <a:off x="1154954" y="2603500"/>
            <a:ext cx="10423153" cy="3416300"/>
          </a:xfrm>
        </p:spPr>
        <p:txBody>
          <a:bodyPr>
            <a:normAutofit/>
          </a:bodyPr>
          <a:lstStyle/>
          <a:p>
            <a:r>
              <a:rPr lang="fr-FR" sz="1600" b="1" dirty="0" smtClean="0"/>
              <a:t>Data Sources :</a:t>
            </a:r>
          </a:p>
          <a:p>
            <a:pPr lvl="1"/>
            <a:r>
              <a:rPr lang="fr-FR" dirty="0" smtClean="0"/>
              <a:t>Paris Data </a:t>
            </a:r>
            <a:r>
              <a:rPr lang="fr-FR" dirty="0" err="1" smtClean="0"/>
              <a:t>Repository</a:t>
            </a:r>
            <a:r>
              <a:rPr lang="fr-FR" dirty="0" smtClean="0"/>
              <a:t> </a:t>
            </a:r>
            <a:r>
              <a:rPr lang="fr-FR" dirty="0" smtClean="0">
                <a:sym typeface="Wingdings" panose="05000000000000000000" pitchFamily="2" charset="2"/>
              </a:rPr>
              <a:t> </a:t>
            </a:r>
            <a:r>
              <a:rPr lang="fr-FR" dirty="0" err="1" smtClean="0">
                <a:sym typeface="Wingdings" panose="05000000000000000000" pitchFamily="2" charset="2"/>
              </a:rPr>
              <a:t>Neighborhood</a:t>
            </a:r>
            <a:r>
              <a:rPr lang="fr-FR" dirty="0" smtClean="0">
                <a:sym typeface="Wingdings" panose="05000000000000000000" pitchFamily="2" charset="2"/>
              </a:rPr>
              <a:t>, Latitude, Longitude</a:t>
            </a:r>
          </a:p>
          <a:p>
            <a:pPr lvl="1"/>
            <a:r>
              <a:rPr lang="fr-FR" dirty="0" err="1" smtClean="0">
                <a:sym typeface="Wingdings" panose="05000000000000000000" pitchFamily="2" charset="2"/>
              </a:rPr>
              <a:t>Foursquare</a:t>
            </a:r>
            <a:r>
              <a:rPr lang="fr-FR" dirty="0" smtClean="0">
                <a:sym typeface="Wingdings" panose="05000000000000000000" pitchFamily="2" charset="2"/>
              </a:rPr>
              <a:t> API  Venue, </a:t>
            </a:r>
            <a:r>
              <a:rPr lang="fr-FR" dirty="0" err="1" smtClean="0">
                <a:sym typeface="Wingdings" panose="05000000000000000000" pitchFamily="2" charset="2"/>
              </a:rPr>
              <a:t>Category</a:t>
            </a:r>
            <a:r>
              <a:rPr lang="fr-FR" dirty="0" smtClean="0">
                <a:sym typeface="Wingdings" panose="05000000000000000000" pitchFamily="2" charset="2"/>
              </a:rPr>
              <a:t>, Latitude, Longitude, Tips</a:t>
            </a:r>
          </a:p>
          <a:p>
            <a:r>
              <a:rPr lang="fr-FR" dirty="0" smtClean="0">
                <a:sym typeface="Wingdings" panose="05000000000000000000" pitchFamily="2" charset="2"/>
              </a:rPr>
              <a:t>As a first </a:t>
            </a:r>
            <a:r>
              <a:rPr lang="fr-FR" dirty="0" err="1" smtClean="0">
                <a:sym typeface="Wingdings" panose="05000000000000000000" pitchFamily="2" charset="2"/>
              </a:rPr>
              <a:t>result</a:t>
            </a:r>
            <a:r>
              <a:rPr lang="fr-FR" dirty="0" smtClean="0">
                <a:sym typeface="Wingdings" panose="05000000000000000000" pitchFamily="2" charset="2"/>
              </a:rPr>
              <a:t> a </a:t>
            </a:r>
            <a:r>
              <a:rPr lang="fr-FR" dirty="0" err="1" smtClean="0">
                <a:sym typeface="Wingdings" panose="05000000000000000000" pitchFamily="2" charset="2"/>
              </a:rPr>
              <a:t>will</a:t>
            </a:r>
            <a:r>
              <a:rPr lang="fr-FR" dirty="0" smtClean="0">
                <a:sym typeface="Wingdings" panose="05000000000000000000" pitchFamily="2" charset="2"/>
              </a:rPr>
              <a:t> </a:t>
            </a:r>
            <a:r>
              <a:rPr lang="fr-FR" dirty="0" err="1" smtClean="0">
                <a:sym typeface="Wingdings" panose="05000000000000000000" pitchFamily="2" charset="2"/>
              </a:rPr>
              <a:t>visualize</a:t>
            </a:r>
            <a:r>
              <a:rPr lang="fr-FR" dirty="0" smtClean="0">
                <a:sym typeface="Wingdings" panose="05000000000000000000" pitchFamily="2" charset="2"/>
              </a:rPr>
              <a:t> the </a:t>
            </a:r>
            <a:r>
              <a:rPr lang="fr-FR" dirty="0" err="1" smtClean="0">
                <a:sym typeface="Wingdings" panose="05000000000000000000" pitchFamily="2" charset="2"/>
              </a:rPr>
              <a:t>neighborhoods</a:t>
            </a:r>
            <a:r>
              <a:rPr lang="fr-FR" dirty="0" smtClean="0">
                <a:sym typeface="Wingdings" panose="05000000000000000000" pitchFamily="2" charset="2"/>
              </a:rPr>
              <a:t> </a:t>
            </a:r>
            <a:r>
              <a:rPr lang="fr-FR" dirty="0" err="1" smtClean="0">
                <a:sym typeface="Wingdings" panose="05000000000000000000" pitchFamily="2" charset="2"/>
              </a:rPr>
              <a:t>using</a:t>
            </a:r>
            <a:r>
              <a:rPr lang="fr-FR" dirty="0" smtClean="0">
                <a:sym typeface="Wingdings" panose="05000000000000000000" pitchFamily="2" charset="2"/>
              </a:rPr>
              <a:t> </a:t>
            </a:r>
            <a:r>
              <a:rPr lang="fr-FR" dirty="0" err="1" smtClean="0">
                <a:sym typeface="Wingdings" panose="05000000000000000000" pitchFamily="2" charset="2"/>
              </a:rPr>
              <a:t>Folium</a:t>
            </a:r>
            <a:endParaRPr lang="fr-FR" dirty="0">
              <a:sym typeface="Wingdings" panose="05000000000000000000" pitchFamily="2" charset="2"/>
            </a:endParaRPr>
          </a:p>
          <a:p>
            <a:pPr lvl="1"/>
            <a:endParaRPr lang="fr-FR" dirty="0" smtClean="0">
              <a:sym typeface="Wingdings" panose="05000000000000000000" pitchFamily="2" charset="2"/>
            </a:endParaRPr>
          </a:p>
        </p:txBody>
      </p:sp>
      <p:pic>
        <p:nvPicPr>
          <p:cNvPr id="4" name="Image 3"/>
          <p:cNvPicPr>
            <a:picLocks noChangeAspect="1"/>
          </p:cNvPicPr>
          <p:nvPr/>
        </p:nvPicPr>
        <p:blipFill rotWithShape="1">
          <a:blip r:embed="rId2"/>
          <a:srcRect l="38240" t="37178" r="20035" b="15852"/>
          <a:stretch/>
        </p:blipFill>
        <p:spPr>
          <a:xfrm>
            <a:off x="3992451" y="4311650"/>
            <a:ext cx="3760631" cy="2380146"/>
          </a:xfrm>
          <a:prstGeom prst="rect">
            <a:avLst/>
          </a:prstGeom>
        </p:spPr>
      </p:pic>
    </p:spTree>
    <p:extLst>
      <p:ext uri="{BB962C8B-B14F-4D97-AF65-F5344CB8AC3E}">
        <p14:creationId xmlns:p14="http://schemas.microsoft.com/office/powerpoint/2010/main" val="4246356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Methodology</a:t>
            </a:r>
            <a:endParaRPr lang="fr-FR" dirty="0"/>
          </a:p>
        </p:txBody>
      </p:sp>
      <p:sp>
        <p:nvSpPr>
          <p:cNvPr id="3" name="Espace réservé du contenu 2"/>
          <p:cNvSpPr>
            <a:spLocks noGrp="1"/>
          </p:cNvSpPr>
          <p:nvPr>
            <p:ph idx="1"/>
          </p:nvPr>
        </p:nvSpPr>
        <p:spPr>
          <a:xfrm>
            <a:off x="627069" y="2551984"/>
            <a:ext cx="8825659" cy="3416300"/>
          </a:xfrm>
        </p:spPr>
        <p:txBody>
          <a:bodyPr/>
          <a:lstStyle/>
          <a:p>
            <a:r>
              <a:rPr lang="fr-FR" b="1" dirty="0" smtClean="0"/>
              <a:t>K-</a:t>
            </a:r>
            <a:r>
              <a:rPr lang="fr-FR" b="1" dirty="0" err="1" smtClean="0"/>
              <a:t>Means</a:t>
            </a:r>
            <a:r>
              <a:rPr lang="fr-FR" b="1" dirty="0" smtClean="0"/>
              <a:t> </a:t>
            </a:r>
            <a:r>
              <a:rPr lang="fr-FR" b="1" dirty="0" err="1" smtClean="0"/>
              <a:t>Algorithm</a:t>
            </a:r>
            <a:r>
              <a:rPr lang="fr-FR" b="1" dirty="0" smtClean="0"/>
              <a:t> </a:t>
            </a:r>
            <a:r>
              <a:rPr lang="fr-FR" dirty="0" smtClean="0"/>
              <a:t>: The </a:t>
            </a:r>
            <a:r>
              <a:rPr lang="fr-FR" dirty="0" err="1" smtClean="0"/>
              <a:t>most</a:t>
            </a:r>
            <a:r>
              <a:rPr lang="fr-FR" dirty="0" smtClean="0"/>
              <a:t> </a:t>
            </a:r>
            <a:r>
              <a:rPr lang="fr-FR" dirty="0" err="1" smtClean="0"/>
              <a:t>used</a:t>
            </a:r>
            <a:r>
              <a:rPr lang="fr-FR" dirty="0" smtClean="0"/>
              <a:t> </a:t>
            </a:r>
            <a:r>
              <a:rPr lang="fr-FR" dirty="0" err="1" smtClean="0"/>
              <a:t>algorithm</a:t>
            </a:r>
            <a:r>
              <a:rPr lang="fr-FR" dirty="0" smtClean="0"/>
              <a:t> for </a:t>
            </a:r>
            <a:r>
              <a:rPr lang="fr-FR" dirty="0" err="1" smtClean="0"/>
              <a:t>clustering</a:t>
            </a:r>
            <a:r>
              <a:rPr lang="fr-FR" dirty="0" smtClean="0"/>
              <a:t>, I </a:t>
            </a:r>
            <a:r>
              <a:rPr lang="fr-FR" dirty="0" err="1" smtClean="0"/>
              <a:t>used</a:t>
            </a:r>
            <a:r>
              <a:rPr lang="fr-FR" dirty="0" smtClean="0"/>
              <a:t> </a:t>
            </a:r>
            <a:r>
              <a:rPr lang="fr-FR" dirty="0" err="1" smtClean="0"/>
              <a:t>this</a:t>
            </a:r>
            <a:r>
              <a:rPr lang="fr-FR" dirty="0" smtClean="0"/>
              <a:t> </a:t>
            </a:r>
            <a:r>
              <a:rPr lang="fr-FR" dirty="0" err="1" smtClean="0"/>
              <a:t>algorithm</a:t>
            </a:r>
            <a:r>
              <a:rPr lang="fr-FR" dirty="0" smtClean="0"/>
              <a:t> to </a:t>
            </a:r>
            <a:r>
              <a:rPr lang="fr-FR" dirty="0" err="1" smtClean="0"/>
              <a:t>find</a:t>
            </a:r>
            <a:r>
              <a:rPr lang="fr-FR" dirty="0" smtClean="0"/>
              <a:t> </a:t>
            </a:r>
            <a:r>
              <a:rPr lang="fr-FR" dirty="0" err="1" smtClean="0"/>
              <a:t>similar</a:t>
            </a:r>
            <a:r>
              <a:rPr lang="fr-FR" dirty="0" smtClean="0"/>
              <a:t> </a:t>
            </a:r>
            <a:r>
              <a:rPr lang="fr-FR" dirty="0" err="1" smtClean="0"/>
              <a:t>neighborhoods</a:t>
            </a:r>
            <a:r>
              <a:rPr lang="fr-FR" dirty="0" smtClean="0"/>
              <a:t>,</a:t>
            </a:r>
          </a:p>
          <a:p>
            <a:endParaRPr lang="fr-FR" dirty="0"/>
          </a:p>
          <a:p>
            <a:r>
              <a:rPr lang="fr-FR" b="1" dirty="0" err="1" smtClean="0"/>
              <a:t>Elbow</a:t>
            </a:r>
            <a:r>
              <a:rPr lang="fr-FR" b="1" dirty="0" smtClean="0"/>
              <a:t> Method</a:t>
            </a:r>
            <a:r>
              <a:rPr lang="fr-FR" dirty="0" smtClean="0"/>
              <a:t> : </a:t>
            </a:r>
            <a:r>
              <a:rPr lang="fr-FR" dirty="0" err="1" smtClean="0"/>
              <a:t>Commonly</a:t>
            </a:r>
            <a:r>
              <a:rPr lang="fr-FR" dirty="0" smtClean="0"/>
              <a:t> </a:t>
            </a:r>
            <a:r>
              <a:rPr lang="fr-FR" dirty="0" err="1" smtClean="0"/>
              <a:t>used</a:t>
            </a:r>
            <a:r>
              <a:rPr lang="fr-FR" dirty="0" smtClean="0"/>
              <a:t> to </a:t>
            </a:r>
            <a:r>
              <a:rPr lang="fr-FR" dirty="0" err="1" smtClean="0"/>
              <a:t>determine</a:t>
            </a:r>
            <a:r>
              <a:rPr lang="fr-FR" dirty="0" smtClean="0"/>
              <a:t> the best </a:t>
            </a:r>
            <a:r>
              <a:rPr lang="fr-FR" dirty="0" err="1" smtClean="0"/>
              <a:t>number</a:t>
            </a:r>
            <a:r>
              <a:rPr lang="fr-FR" dirty="0" smtClean="0"/>
              <a:t> of clusters </a:t>
            </a:r>
            <a:r>
              <a:rPr lang="fr-FR" dirty="0" err="1" smtClean="0"/>
              <a:t>following</a:t>
            </a:r>
            <a:r>
              <a:rPr lang="fr-FR" dirty="0" smtClean="0"/>
              <a:t> a </a:t>
            </a:r>
            <a:r>
              <a:rPr lang="fr-FR" dirty="0" err="1" smtClean="0"/>
              <a:t>clustering</a:t>
            </a:r>
            <a:r>
              <a:rPr lang="fr-FR" dirty="0" smtClean="0"/>
              <a:t> </a:t>
            </a:r>
            <a:r>
              <a:rPr lang="fr-FR" dirty="0" err="1" smtClean="0"/>
              <a:t>algorithm</a:t>
            </a:r>
            <a:r>
              <a:rPr lang="fr-FR" dirty="0" smtClean="0"/>
              <a:t>. The </a:t>
            </a:r>
            <a:r>
              <a:rPr lang="fr-FR" dirty="0" err="1" smtClean="0"/>
              <a:t>method</a:t>
            </a:r>
            <a:r>
              <a:rPr lang="fr-FR" dirty="0" smtClean="0"/>
              <a:t> </a:t>
            </a:r>
            <a:r>
              <a:rPr lang="fr-FR" dirty="0" err="1" smtClean="0"/>
              <a:t>resulted</a:t>
            </a:r>
            <a:r>
              <a:rPr lang="fr-FR" dirty="0" smtClean="0"/>
              <a:t> in six clusters as </a:t>
            </a:r>
            <a:r>
              <a:rPr lang="fr-FR" dirty="0" err="1" smtClean="0"/>
              <a:t>shown</a:t>
            </a:r>
            <a:r>
              <a:rPr lang="fr-FR" dirty="0" smtClean="0"/>
              <a:t> in </a:t>
            </a:r>
            <a:r>
              <a:rPr lang="fr-FR" dirty="0" err="1" smtClean="0"/>
              <a:t>this</a:t>
            </a:r>
            <a:r>
              <a:rPr lang="fr-FR" dirty="0" smtClean="0"/>
              <a:t> graph,</a:t>
            </a:r>
          </a:p>
          <a:p>
            <a:endParaRPr lang="fr-FR" dirty="0"/>
          </a:p>
          <a:p>
            <a:r>
              <a:rPr lang="fr-FR" b="1" dirty="0" smtClean="0"/>
              <a:t>EDA </a:t>
            </a:r>
            <a:r>
              <a:rPr lang="fr-FR" dirty="0" smtClean="0"/>
              <a:t>: </a:t>
            </a:r>
            <a:r>
              <a:rPr lang="fr-FR" dirty="0" err="1" smtClean="0"/>
              <a:t>Through</a:t>
            </a:r>
            <a:r>
              <a:rPr lang="fr-FR" dirty="0" smtClean="0"/>
              <a:t> one hot </a:t>
            </a:r>
            <a:r>
              <a:rPr lang="fr-FR" dirty="0" err="1" smtClean="0"/>
              <a:t>encoding</a:t>
            </a:r>
            <a:r>
              <a:rPr lang="fr-FR" dirty="0" smtClean="0"/>
              <a:t> </a:t>
            </a:r>
            <a:r>
              <a:rPr lang="fr-FR" dirty="0" err="1" smtClean="0"/>
              <a:t>aggregating</a:t>
            </a:r>
            <a:r>
              <a:rPr lang="fr-FR" dirty="0" smtClean="0"/>
              <a:t> and </a:t>
            </a:r>
            <a:r>
              <a:rPr lang="fr-FR" dirty="0" err="1" smtClean="0"/>
              <a:t>visualization</a:t>
            </a:r>
            <a:endParaRPr lang="fr-FR" b="1" dirty="0" smtClean="0"/>
          </a:p>
        </p:txBody>
      </p:sp>
      <p:pic>
        <p:nvPicPr>
          <p:cNvPr id="4" name="Image 3"/>
          <p:cNvPicPr>
            <a:picLocks noChangeAspect="1"/>
          </p:cNvPicPr>
          <p:nvPr/>
        </p:nvPicPr>
        <p:blipFill rotWithShape="1">
          <a:blip r:embed="rId2"/>
          <a:srcRect l="30634" t="41874" r="39155" b="10404"/>
          <a:stretch/>
        </p:blipFill>
        <p:spPr>
          <a:xfrm>
            <a:off x="9564711" y="3124071"/>
            <a:ext cx="2627289" cy="1898689"/>
          </a:xfrm>
          <a:prstGeom prst="rect">
            <a:avLst/>
          </a:prstGeom>
        </p:spPr>
      </p:pic>
      <p:sp>
        <p:nvSpPr>
          <p:cNvPr id="5" name="Ellipse 4"/>
          <p:cNvSpPr/>
          <p:nvPr/>
        </p:nvSpPr>
        <p:spPr>
          <a:xfrm>
            <a:off x="10985679" y="4500092"/>
            <a:ext cx="167425" cy="20606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452216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a:t>
            </a:r>
            <a:endParaRPr lang="fr-FR" dirty="0"/>
          </a:p>
        </p:txBody>
      </p:sp>
      <p:sp>
        <p:nvSpPr>
          <p:cNvPr id="3" name="Espace réservé du contenu 2"/>
          <p:cNvSpPr>
            <a:spLocks noGrp="1"/>
          </p:cNvSpPr>
          <p:nvPr>
            <p:ph idx="1"/>
          </p:nvPr>
        </p:nvSpPr>
        <p:spPr/>
        <p:txBody>
          <a:bodyPr/>
          <a:lstStyle/>
          <a:p>
            <a:r>
              <a:rPr lang="fr-FR" dirty="0" smtClean="0"/>
              <a:t>6 Clusters :</a:t>
            </a:r>
            <a:endParaRPr lang="fr-FR" dirty="0"/>
          </a:p>
        </p:txBody>
      </p:sp>
      <p:pic>
        <p:nvPicPr>
          <p:cNvPr id="4" name="Image 3"/>
          <p:cNvPicPr>
            <a:picLocks noChangeAspect="1"/>
          </p:cNvPicPr>
          <p:nvPr/>
        </p:nvPicPr>
        <p:blipFill rotWithShape="1">
          <a:blip r:embed="rId2"/>
          <a:srcRect l="45528" t="47723" r="29226" b="23343"/>
          <a:stretch/>
        </p:blipFill>
        <p:spPr>
          <a:xfrm>
            <a:off x="1300766" y="3319976"/>
            <a:ext cx="4441493" cy="2861883"/>
          </a:xfrm>
          <a:prstGeom prst="rect">
            <a:avLst/>
          </a:prstGeom>
        </p:spPr>
      </p:pic>
      <p:pic>
        <p:nvPicPr>
          <p:cNvPr id="5" name="Image 4"/>
          <p:cNvPicPr>
            <a:picLocks noChangeAspect="1"/>
          </p:cNvPicPr>
          <p:nvPr/>
        </p:nvPicPr>
        <p:blipFill rotWithShape="1">
          <a:blip r:embed="rId3"/>
          <a:srcRect l="30649" t="53382" r="56183" b="19421"/>
          <a:stretch/>
        </p:blipFill>
        <p:spPr>
          <a:xfrm>
            <a:off x="7354957" y="3207027"/>
            <a:ext cx="2561775" cy="2974832"/>
          </a:xfrm>
          <a:prstGeom prst="rect">
            <a:avLst/>
          </a:prstGeom>
        </p:spPr>
      </p:pic>
    </p:spTree>
    <p:extLst>
      <p:ext uri="{BB962C8B-B14F-4D97-AF65-F5344CB8AC3E}">
        <p14:creationId xmlns:p14="http://schemas.microsoft.com/office/powerpoint/2010/main" val="45798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smtClean="0"/>
              <a:t>First Cluster</a:t>
            </a:r>
            <a:endParaRPr lang="fr-FR" b="1" dirty="0"/>
          </a:p>
        </p:txBody>
      </p:sp>
      <p:pic>
        <p:nvPicPr>
          <p:cNvPr id="4" name="Image 3"/>
          <p:cNvPicPr>
            <a:picLocks noChangeAspect="1"/>
          </p:cNvPicPr>
          <p:nvPr/>
        </p:nvPicPr>
        <p:blipFill rotWithShape="1">
          <a:blip r:embed="rId2"/>
          <a:srcRect l="36021" t="60110" r="31580" b="14817"/>
          <a:stretch/>
        </p:blipFill>
        <p:spPr>
          <a:xfrm>
            <a:off x="2719875" y="3012722"/>
            <a:ext cx="6812266" cy="2964008"/>
          </a:xfrm>
          <a:prstGeom prst="rect">
            <a:avLst/>
          </a:prstGeom>
        </p:spPr>
      </p:pic>
    </p:spTree>
    <p:extLst>
      <p:ext uri="{BB962C8B-B14F-4D97-AF65-F5344CB8AC3E}">
        <p14:creationId xmlns:p14="http://schemas.microsoft.com/office/powerpoint/2010/main" val="3098787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smtClean="0"/>
              <a:t>Second Cluster</a:t>
            </a:r>
            <a:endParaRPr lang="fr-FR" b="1" dirty="0"/>
          </a:p>
        </p:txBody>
      </p:sp>
      <p:pic>
        <p:nvPicPr>
          <p:cNvPr id="6" name="Image 5"/>
          <p:cNvPicPr>
            <a:picLocks noChangeAspect="1"/>
          </p:cNvPicPr>
          <p:nvPr/>
        </p:nvPicPr>
        <p:blipFill rotWithShape="1">
          <a:blip r:embed="rId2"/>
          <a:srcRect l="36021" t="49766" r="25211" b="12845"/>
          <a:stretch/>
        </p:blipFill>
        <p:spPr>
          <a:xfrm>
            <a:off x="2860732" y="3013655"/>
            <a:ext cx="6270390" cy="3400023"/>
          </a:xfrm>
          <a:prstGeom prst="rect">
            <a:avLst/>
          </a:prstGeom>
        </p:spPr>
      </p:pic>
    </p:spTree>
    <p:extLst>
      <p:ext uri="{BB962C8B-B14F-4D97-AF65-F5344CB8AC3E}">
        <p14:creationId xmlns:p14="http://schemas.microsoft.com/office/powerpoint/2010/main" val="1079971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Results</a:t>
            </a:r>
            <a:r>
              <a:rPr lang="fr-FR" dirty="0" smtClean="0"/>
              <a:t> – Clusters </a:t>
            </a:r>
            <a:r>
              <a:rPr lang="fr-FR" dirty="0" err="1" smtClean="0"/>
              <a:t>characteristics</a:t>
            </a:r>
            <a:endParaRPr lang="fr-FR" dirty="0"/>
          </a:p>
        </p:txBody>
      </p:sp>
      <p:sp>
        <p:nvSpPr>
          <p:cNvPr id="3" name="Espace réservé du contenu 2"/>
          <p:cNvSpPr>
            <a:spLocks noGrp="1"/>
          </p:cNvSpPr>
          <p:nvPr>
            <p:ph idx="1"/>
          </p:nvPr>
        </p:nvSpPr>
        <p:spPr/>
        <p:txBody>
          <a:bodyPr/>
          <a:lstStyle/>
          <a:p>
            <a:r>
              <a:rPr lang="fr-FR" b="1" dirty="0" err="1" smtClean="0"/>
              <a:t>Third</a:t>
            </a:r>
            <a:r>
              <a:rPr lang="fr-FR" b="1" dirty="0" smtClean="0"/>
              <a:t> Cluster</a:t>
            </a:r>
            <a:endParaRPr lang="fr-FR" b="1" dirty="0"/>
          </a:p>
        </p:txBody>
      </p:sp>
      <p:pic>
        <p:nvPicPr>
          <p:cNvPr id="4" name="Image 3"/>
          <p:cNvPicPr>
            <a:picLocks noChangeAspect="1"/>
          </p:cNvPicPr>
          <p:nvPr/>
        </p:nvPicPr>
        <p:blipFill rotWithShape="1">
          <a:blip r:embed="rId2"/>
          <a:srcRect l="35916" t="44317" r="27957" b="8524"/>
          <a:stretch/>
        </p:blipFill>
        <p:spPr>
          <a:xfrm>
            <a:off x="3263090" y="2603499"/>
            <a:ext cx="5507425" cy="4041999"/>
          </a:xfrm>
          <a:prstGeom prst="rect">
            <a:avLst/>
          </a:prstGeom>
        </p:spPr>
      </p:pic>
    </p:spTree>
    <p:extLst>
      <p:ext uri="{BB962C8B-B14F-4D97-AF65-F5344CB8AC3E}">
        <p14:creationId xmlns:p14="http://schemas.microsoft.com/office/powerpoint/2010/main" val="30053663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irection Ion">
  <a:themeElements>
    <a:clrScheme name="Direction 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Direction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rection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116</TotalTime>
  <Words>428</Words>
  <Application>Microsoft Office PowerPoint</Application>
  <PresentationFormat>Grand écran</PresentationFormat>
  <Paragraphs>47</Paragraphs>
  <Slides>15</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Arial</vt:lpstr>
      <vt:lpstr>Century Gothic</vt:lpstr>
      <vt:lpstr>Wingdings</vt:lpstr>
      <vt:lpstr>Wingdings 3</vt:lpstr>
      <vt:lpstr>Direction Ion</vt:lpstr>
      <vt:lpstr>A Trip to PARIS </vt:lpstr>
      <vt:lpstr>Plan</vt:lpstr>
      <vt:lpstr>Business Problem</vt:lpstr>
      <vt:lpstr>Data Description</vt:lpstr>
      <vt:lpstr>Methodology</vt:lpstr>
      <vt:lpstr>Results – Clusters</vt:lpstr>
      <vt:lpstr>Results – Clusters characteristics</vt:lpstr>
      <vt:lpstr>Results – Clusters characteristics</vt:lpstr>
      <vt:lpstr>Results – Clusters characteristics</vt:lpstr>
      <vt:lpstr>Results – Clusters characteristics</vt:lpstr>
      <vt:lpstr>Results – Clusters characteristics</vt:lpstr>
      <vt:lpstr>Results – Clusters characteristics</vt:lpstr>
      <vt:lpstr>Results – Tips </vt:lpstr>
      <vt:lpstr>Discussion</vt:lpstr>
      <vt:lpstr>Conclusion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Trip to PARIS</dc:title>
  <dc:creator>Jaber EL FILALI</dc:creator>
  <cp:lastModifiedBy>Jaber EL FILALI</cp:lastModifiedBy>
  <cp:revision>11</cp:revision>
  <dcterms:created xsi:type="dcterms:W3CDTF">2018-12-31T22:06:27Z</dcterms:created>
  <dcterms:modified xsi:type="dcterms:W3CDTF">2019-01-01T00:03:04Z</dcterms:modified>
</cp:coreProperties>
</file>

<file path=docProps/thumbnail.jpeg>
</file>